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397A-3B3D-4F57-8CF7-797E47406674}" type="datetimeFigureOut">
              <a:rPr lang="hu-HU" smtClean="0"/>
              <a:t>2013.03.18.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BE1D6-9525-4BCD-91AF-FD91991488A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58205B-CCB3-4ABC-858B-8A1E71702D33}" type="datetimeFigureOut">
              <a:rPr lang="hu-HU" smtClean="0"/>
              <a:pPr/>
              <a:t>2013.03.18.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ED1CCC-9CD6-4110-9A27-F65242087F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Egészségmegőrzés a hullámmasszázzsal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Center Kft.</a:t>
            </a:r>
          </a:p>
          <a:p>
            <a:r>
              <a:rPr lang="hu-HU" dirty="0" err="1" smtClean="0"/>
              <a:t>Doctor</a:t>
            </a:r>
            <a:r>
              <a:rPr lang="hu-HU" dirty="0" smtClean="0"/>
              <a:t> Life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/>
          <a:lstStyle/>
          <a:p>
            <a:pPr algn="ctr"/>
            <a:r>
              <a:rPr lang="hu-HU" sz="4500" b="1" dirty="0" smtClean="0">
                <a:solidFill>
                  <a:srgbClr val="002060"/>
                </a:solidFill>
              </a:rPr>
              <a:t>Programok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Prevenció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Relaxáció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Törés utáni rehabilitáció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Vizesedés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Vérnyomás probléma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Időskori érszűkület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Időskori diabétesz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 dirty="0" err="1" smtClean="0">
                <a:solidFill>
                  <a:srgbClr val="002060"/>
                </a:solidFill>
              </a:rPr>
              <a:t>Nyiroködéma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hu-HU" dirty="0" err="1" smtClean="0">
                <a:solidFill>
                  <a:srgbClr val="002060"/>
                </a:solidFill>
              </a:rPr>
              <a:t>Cellulit</a:t>
            </a:r>
            <a:endParaRPr lang="hu-HU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Alakformálás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Visszér</a:t>
            </a:r>
          </a:p>
          <a:p>
            <a:pPr>
              <a:spcBef>
                <a:spcPct val="0"/>
              </a:spcBef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>
          <a:xfrm>
            <a:off x="457200" y="1340768"/>
            <a:ext cx="3538736" cy="887320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„A” program - Hullámmasszázs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343400" y="1340768"/>
            <a:ext cx="3657600" cy="88732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„B” program – 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Szorító kompresszió</a:t>
            </a:r>
          </a:p>
          <a:p>
            <a:endParaRPr lang="hu-HU" dirty="0"/>
          </a:p>
        </p:txBody>
      </p:sp>
      <p:pic>
        <p:nvPicPr>
          <p:cNvPr id="7" name="Picture 8" descr="\\Datamaci\- dsmaref\Marketinganyagok\Profi\DL1200\Kepek\1200L_Mode.jpg"/>
          <p:cNvPicPr>
            <a:picLocks noChangeAspect="1" noChangeArrowheads="1"/>
          </p:cNvPicPr>
          <p:nvPr/>
        </p:nvPicPr>
        <p:blipFill>
          <a:blip r:embed="rId2" cstate="print"/>
          <a:srcRect l="5179" t="16830" r="3899" b="76260"/>
          <a:stretch>
            <a:fillRect/>
          </a:stretch>
        </p:blipFill>
        <p:spPr bwMode="auto">
          <a:xfrm>
            <a:off x="251520" y="5661248"/>
            <a:ext cx="5072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\\Datamaci\- dsmaref\Marketinganyagok\Profi\DL1200\Kepek\1200L_Mode.jpg"/>
          <p:cNvPicPr>
            <a:picLocks noChangeAspect="1" noChangeArrowheads="1"/>
          </p:cNvPicPr>
          <p:nvPr/>
        </p:nvPicPr>
        <p:blipFill>
          <a:blip r:embed="rId2" cstate="print"/>
          <a:srcRect l="5179" t="26505" r="3899" b="66585"/>
          <a:stretch>
            <a:fillRect/>
          </a:stretch>
        </p:blipFill>
        <p:spPr bwMode="auto">
          <a:xfrm>
            <a:off x="3635896" y="3933056"/>
            <a:ext cx="5072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500" dirty="0" err="1" smtClean="0"/>
              <a:t>Kontraindikációk</a:t>
            </a:r>
            <a:endParaRPr lang="hu-HU" sz="4500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Daganatos betegség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Terhesség – szoptatás – menstruáció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Pacemaker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Implantátumok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Seb vagy ismeretlen eredetű bőrfertőzés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Sérv az adott területen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Transzplantáció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Dialízis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Szívgyengeség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Legyengült immunállapot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Akkut gyulladás a szervezetben</a:t>
            </a:r>
          </a:p>
          <a:p>
            <a:pPr>
              <a:spcBef>
                <a:spcPct val="0"/>
              </a:spcBef>
            </a:pPr>
            <a:r>
              <a:rPr lang="hu-HU" dirty="0" smtClean="0">
                <a:solidFill>
                  <a:srgbClr val="002060"/>
                </a:solidFill>
              </a:rPr>
              <a:t>Mélyvénás trombózis (!)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Relatív </a:t>
            </a:r>
            <a:r>
              <a:rPr lang="hu-HU" sz="4400" dirty="0" err="1" smtClean="0"/>
              <a:t>kontraindikációk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Magas vérnyomás – ha ez gyógyszerrel kezelt, akkor alkalmazható, de csak „A” program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Mélyvénás trombózis – megelőzésére kiváló lehet, ha a kezelőorvos utókezelésnek javasolja akkor is alkalmazható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Műtéti beavatkozások után – csak a teljes javulást követően, orvosi ellenőrzés mellett</a:t>
            </a:r>
          </a:p>
          <a:p>
            <a:r>
              <a:rPr lang="hu-HU" dirty="0" smtClean="0"/>
              <a:t>                                           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93" y="4581128"/>
            <a:ext cx="2376715" cy="1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16430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500" dirty="0" smtClean="0"/>
              <a:t>Referenciák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PROF. DR DARÓCZI JUDIT</a:t>
            </a:r>
          </a:p>
          <a:p>
            <a:r>
              <a:rPr lang="hu-H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DR. STIRCZER GABRIELLA</a:t>
            </a:r>
          </a:p>
          <a:p>
            <a:r>
              <a:rPr lang="hu-H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DR. ROZSOS ISTVÁN PhD</a:t>
            </a:r>
          </a:p>
          <a:p>
            <a:r>
              <a:rPr lang="hu-H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PROF. DR PÉCSVÁRADY ZSOLT</a:t>
            </a:r>
          </a:p>
          <a:p>
            <a:r>
              <a:rPr lang="hu-H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SZÁMOS EGÉSZSÉGÜGYI INTÉZMÉNY, KÓRHÁZ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500" dirty="0" smtClean="0"/>
              <a:t>Hogyan használjuk!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Tilos a  kiegészítők használata meztelen testfelületen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Tilos a testnek 60%-ánál nagyobb területet nyomás alá helyezni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Egyszerre 3 </a:t>
            </a:r>
            <a:r>
              <a:rPr lang="hu-HU" dirty="0" err="1" smtClean="0">
                <a:solidFill>
                  <a:srgbClr val="002060"/>
                </a:solidFill>
              </a:rPr>
              <a:t>applikátor</a:t>
            </a:r>
            <a:r>
              <a:rPr lang="hu-HU" dirty="0" smtClean="0">
                <a:solidFill>
                  <a:srgbClr val="002060"/>
                </a:solidFill>
              </a:rPr>
              <a:t> használható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Amennyiben az ügyfél kezelés közben mellkasi szorítást vagy nehéz légzést tapasztal, csökkentsük a nyomásértéket, és használjunk „A” programot, ha ez nem szűnik meg a 3. kör után sem, fejezzük be a kezelést.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2 kar </a:t>
            </a:r>
            <a:r>
              <a:rPr lang="hu-HU" dirty="0" err="1" smtClean="0">
                <a:solidFill>
                  <a:srgbClr val="002060"/>
                </a:solidFill>
              </a:rPr>
              <a:t>applikátort</a:t>
            </a:r>
            <a:r>
              <a:rPr lang="hu-HU" dirty="0" smtClean="0">
                <a:solidFill>
                  <a:srgbClr val="002060"/>
                </a:solidFill>
              </a:rPr>
              <a:t> ne helyezzen fel egyszerre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Maximum 2 bővítő betét használható  (76 – 87 – 98 cm)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Hogyan használjuk!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Ne viseljen ékszert a kezelt személy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Gyermek ne használja a készüléket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Vészleállító gomb használata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Használatkor a nyomást fokozatosan emeljük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Ügyeljünk a vérnyomás emelkedésére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Előfordulhat hogy a gyakori használat során gyengébbnek érzi ugyanazon beállított kompressziós értéket. Ne emelje!!!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Fokozott vizelési inger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Megváltozhat a vizelet színe, </a:t>
            </a:r>
          </a:p>
          <a:p>
            <a:pPr indent="12700"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szaga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Megváltozhat a széklet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Bizsergő érzés a lábfejben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Csökkenő körméret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Bőséges folyadékfogyasztás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Felnőtt ember napi </a:t>
            </a:r>
          </a:p>
          <a:p>
            <a:pPr indent="12700"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folyadékszükséglete: </a:t>
            </a:r>
          </a:p>
          <a:p>
            <a:pPr indent="12700"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kb. 2 liter víz</a:t>
            </a:r>
          </a:p>
          <a:p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u-HU" sz="4400" b="1" dirty="0" smtClean="0">
                <a:solidFill>
                  <a:srgbClr val="002060"/>
                </a:solidFill>
              </a:rPr>
              <a:t>Kezelés utáni tapasztalat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000" dirty="0" smtClean="0"/>
              <a:t>Egészségükre</a:t>
            </a:r>
            <a:endParaRPr lang="hu-HU" sz="5000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500" dirty="0" smtClean="0"/>
              <a:t>Center</a:t>
            </a:r>
            <a:r>
              <a:rPr lang="hu-HU" dirty="0" smtClean="0"/>
              <a:t> </a:t>
            </a:r>
            <a:r>
              <a:rPr lang="hu-HU" sz="4500" dirty="0" smtClean="0"/>
              <a:t>Kft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1991 óta képviseli és forgalmazza a világ legjelentősebb esztétikai és orvos esztétikai készülékeit a hazai piacon.</a:t>
            </a:r>
          </a:p>
          <a:p>
            <a:pPr>
              <a:buFont typeface="Wingdings" pitchFamily="2" charset="2"/>
              <a:buChar char="Ø"/>
            </a:pPr>
            <a:endParaRPr lang="hu-HU" sz="22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Teljes körű kiszolgálás: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Tanácsadás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Oktatás, szakmai továbbképzés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Garanciális és garancián túli szervízelés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Anyag és tartozékellátás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500" dirty="0" smtClean="0"/>
              <a:t>Középpontban az egészség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hu-HU" dirty="0" smtClean="0">
                <a:ln>
                  <a:solidFill>
                    <a:srgbClr val="993366"/>
                  </a:solidFill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Gyógyulás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n>
                  <a:solidFill>
                    <a:srgbClr val="993366"/>
                  </a:solidFill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Terápia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n>
                  <a:solidFill>
                    <a:srgbClr val="993366"/>
                  </a:solidFill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Rehabilitáció/utókezelés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n>
                  <a:solidFill>
                    <a:srgbClr val="993366"/>
                  </a:solidFill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Prevenció/megelőzés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n>
                  <a:solidFill>
                    <a:srgbClr val="993366"/>
                  </a:solidFill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Esztétikai kezelés</a:t>
            </a:r>
          </a:p>
          <a:p>
            <a:pPr>
              <a:buNone/>
            </a:pPr>
            <a:endParaRPr lang="hu-HU" dirty="0" smtClean="0">
              <a:ln>
                <a:solidFill>
                  <a:srgbClr val="993366"/>
                </a:solidFill>
              </a:ln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ln>
                  <a:solidFill>
                    <a:srgbClr val="993366"/>
                  </a:solidFill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Az egész családnak saját otthona kényelmében.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DL2003_karralJ.jpg"/>
          <p:cNvPicPr>
            <a:picLocks noChangeAspect="1"/>
          </p:cNvPicPr>
          <p:nvPr/>
        </p:nvPicPr>
        <p:blipFill>
          <a:blip r:embed="rId2" cstate="print"/>
          <a:srcRect t="6868" b="3853"/>
          <a:stretch>
            <a:fillRect/>
          </a:stretch>
        </p:blipFill>
        <p:spPr>
          <a:xfrm>
            <a:off x="4644008" y="1628800"/>
            <a:ext cx="2664296" cy="2008389"/>
          </a:xfrm>
          <a:prstGeom prst="rect">
            <a:avLst/>
          </a:prstGeom>
        </p:spPr>
      </p:pic>
      <p:pic>
        <p:nvPicPr>
          <p:cNvPr id="6" name="Kép 5" descr="csalad (2).jpg"/>
          <p:cNvPicPr>
            <a:picLocks noChangeAspect="1"/>
          </p:cNvPicPr>
          <p:nvPr/>
        </p:nvPicPr>
        <p:blipFill>
          <a:blip r:embed="rId3" cstate="print"/>
          <a:srcRect l="3572" r="5937"/>
          <a:stretch>
            <a:fillRect/>
          </a:stretch>
        </p:blipFill>
        <p:spPr>
          <a:xfrm>
            <a:off x="4644008" y="4005064"/>
            <a:ext cx="2736304" cy="201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dirty="0" smtClean="0"/>
              <a:t>Hullámmasszázs és az egészség</a:t>
            </a:r>
            <a:endParaRPr lang="hu-HU" sz="40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mozgás szabadsága megfizethetetlen kincs.</a:t>
            </a:r>
          </a:p>
          <a:p>
            <a:r>
              <a:rPr lang="hu-HU" dirty="0" smtClean="0"/>
              <a:t>Korunk egyik legkomolyabb kihívása az emberi testben fontos élettani funkciókat ellátó folyadékszállító rendszerek működőképességének fenntartása, helyreállítása.</a:t>
            </a:r>
          </a:p>
          <a:p>
            <a:r>
              <a:rPr lang="hu-HU" dirty="0" smtClean="0"/>
              <a:t>Mozgáshiányos életmód, ülő, álló munkavégzés, túlsúly, rendszertelen, egészségtelen táplálkozás a láb vénás- és nyirokkeringési rendszerének leépüléséhez vezet.</a:t>
            </a:r>
          </a:p>
          <a:p>
            <a:r>
              <a:rPr lang="hu-HU" dirty="0" smtClean="0"/>
              <a:t>Fejlett országok 40 </a:t>
            </a:r>
            <a:r>
              <a:rPr lang="hu-HU" smtClean="0"/>
              <a:t>év </a:t>
            </a:r>
            <a:r>
              <a:rPr lang="hu-HU" smtClean="0"/>
              <a:t>felett </a:t>
            </a:r>
            <a:r>
              <a:rPr lang="hu-HU" dirty="0" smtClean="0"/>
              <a:t>korosztályának közel 20%-a szenved ilyen problémákkal, az esetek fele előrehaladott stádiumban van.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500" dirty="0" smtClean="0"/>
              <a:t>Keringésünk I.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u-HU" b="1" dirty="0" smtClean="0">
                <a:solidFill>
                  <a:srgbClr val="C00000"/>
                </a:solidFill>
              </a:rPr>
              <a:t>Erek (artériák)</a:t>
            </a:r>
          </a:p>
          <a:p>
            <a:pPr lvl="1"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Motorja a szív</a:t>
            </a:r>
          </a:p>
          <a:p>
            <a:pPr lvl="1"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Funkciója: ellátja az izmokat, ízületeket, a bőrt friss oxigénben dús vérrel</a:t>
            </a:r>
          </a:p>
          <a:p>
            <a:pPr lvl="1"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Betegsége: érszűkület </a:t>
            </a:r>
          </a:p>
          <a:p>
            <a:pPr lvl="1" indent="61913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nem jut elegendő oxigén, </a:t>
            </a:r>
          </a:p>
          <a:p>
            <a:pPr lvl="1" indent="61913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folyadék, tápanyag a </a:t>
            </a:r>
          </a:p>
          <a:p>
            <a:pPr lvl="1" indent="61913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szövetekbe</a:t>
            </a:r>
          </a:p>
          <a:p>
            <a:endParaRPr lang="hu-HU" dirty="0"/>
          </a:p>
        </p:txBody>
      </p:sp>
      <p:pic>
        <p:nvPicPr>
          <p:cNvPr id="4" name="Picture 8" descr="http://www.sxc.hu/pic/l/a/an/andreyutzu/933344_8902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3143248"/>
            <a:ext cx="3240360" cy="321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500" dirty="0" smtClean="0"/>
              <a:t>Keringésünk II.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u-HU" b="1" dirty="0" smtClean="0">
                <a:solidFill>
                  <a:srgbClr val="002060"/>
                </a:solidFill>
              </a:rPr>
              <a:t>Visszerek (vénák)</a:t>
            </a:r>
          </a:p>
          <a:p>
            <a:pPr lvl="1">
              <a:defRPr/>
            </a:pPr>
            <a:r>
              <a:rPr lang="hu-HU" dirty="0" smtClean="0">
                <a:solidFill>
                  <a:srgbClr val="002060"/>
                </a:solidFill>
              </a:rPr>
              <a:t>Motorja a szív és az izompumpa</a:t>
            </a:r>
          </a:p>
          <a:p>
            <a:pPr lvl="1">
              <a:defRPr/>
            </a:pPr>
            <a:r>
              <a:rPr lang="hu-HU" dirty="0" smtClean="0">
                <a:solidFill>
                  <a:srgbClr val="002060"/>
                </a:solidFill>
              </a:rPr>
              <a:t>Funkciói: </a:t>
            </a:r>
          </a:p>
          <a:p>
            <a:pPr marL="450850" lvl="1" indent="0"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szállító:az elhasznált vért szállítja a perifériától a szív felé.</a:t>
            </a:r>
          </a:p>
          <a:p>
            <a:pPr marL="450850" lvl="1" inden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	tároló:  A keringésben lévő vér 80%-a van a vénákban</a:t>
            </a:r>
          </a:p>
          <a:p>
            <a:pPr marL="450850" lvl="1" inden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	</a:t>
            </a:r>
            <a:r>
              <a:rPr lang="hu-HU" sz="2400" dirty="0" err="1" smtClean="0">
                <a:solidFill>
                  <a:srgbClr val="002060"/>
                </a:solidFill>
              </a:rPr>
              <a:t>hőszabályozó</a:t>
            </a:r>
            <a:endParaRPr lang="hu-HU" sz="2400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u-HU" dirty="0" smtClean="0">
                <a:solidFill>
                  <a:srgbClr val="002060"/>
                </a:solidFill>
              </a:rPr>
              <a:t>Betegségei: </a:t>
            </a:r>
          </a:p>
          <a:p>
            <a:pPr marL="900113" lvl="1" indent="0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érfalak, vénabillentyűk károsodása, súlyos kockázatú betegsége a mélyvénás trombózis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hu-HU" sz="4500" dirty="0" smtClean="0"/>
              <a:t>Keringésünk III.</a:t>
            </a:r>
            <a:endParaRPr lang="hu-HU" sz="45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Nyirokerek</a:t>
            </a:r>
          </a:p>
          <a:p>
            <a:pPr marL="355600" lvl="1" indent="-355600">
              <a:defRPr/>
            </a:pPr>
            <a:r>
              <a:rPr lang="hu-HU" dirty="0" smtClean="0">
                <a:solidFill>
                  <a:srgbClr val="002060"/>
                </a:solidFill>
              </a:rPr>
              <a:t>Motorja az izompumpa</a:t>
            </a:r>
          </a:p>
          <a:p>
            <a:pPr marL="355600" lvl="1" indent="-355600">
              <a:defRPr/>
            </a:pPr>
            <a:r>
              <a:rPr lang="hu-HU" dirty="0" smtClean="0">
                <a:solidFill>
                  <a:srgbClr val="002060"/>
                </a:solidFill>
              </a:rPr>
              <a:t>Funkciója: </a:t>
            </a:r>
            <a:r>
              <a:rPr lang="hu-HU" sz="2400" dirty="0" smtClean="0">
                <a:solidFill>
                  <a:srgbClr val="002060"/>
                </a:solidFill>
              </a:rPr>
              <a:t>összegyűjti a test szöveteiből </a:t>
            </a:r>
          </a:p>
          <a:p>
            <a:pPr marL="355600" lvl="1" indent="0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azokat a salakanyagokat amelyekre a sejteknek </a:t>
            </a:r>
          </a:p>
          <a:p>
            <a:pPr marL="355600" lvl="1" indent="0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már nincs szükségük és a vénák nem tudják </a:t>
            </a:r>
          </a:p>
          <a:p>
            <a:pPr marL="355600" lvl="1" indent="0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elszállítani. A szállításköteles folyadék 20 %-a. </a:t>
            </a:r>
          </a:p>
          <a:p>
            <a:pPr marL="355600" lvl="1" indent="0"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 nyirokcsomók által megtisztított nyirokfolyadékot a szívbe szállítja.</a:t>
            </a:r>
          </a:p>
          <a:p>
            <a:pPr marL="355600" lvl="1" indent="-355600">
              <a:defRPr/>
            </a:pPr>
            <a:r>
              <a:rPr lang="hu-HU" dirty="0" smtClean="0">
                <a:solidFill>
                  <a:srgbClr val="002060"/>
                </a:solidFill>
              </a:rPr>
              <a:t>Betegségei: </a:t>
            </a:r>
            <a:r>
              <a:rPr lang="hu-HU" sz="2400" dirty="0" smtClean="0">
                <a:solidFill>
                  <a:srgbClr val="002060"/>
                </a:solidFill>
              </a:rPr>
              <a:t>ha a nyirokrendszer nem szállítja el a nyirokfolyadékot ödéma alakul ki</a:t>
            </a:r>
          </a:p>
          <a:p>
            <a:pPr marL="450850" lvl="1" indent="0"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002060"/>
                </a:solidFill>
              </a:rPr>
              <a:t>	primer (veleszületett)</a:t>
            </a:r>
          </a:p>
          <a:p>
            <a:pPr marL="450850" lvl="1" indent="0"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002060"/>
                </a:solidFill>
              </a:rPr>
              <a:t>	szekunder (sérülés, baleset, műtét vagy izompumpa hatása nem érvényesül – ülő vagy álló foglalkozás)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500" dirty="0" err="1" smtClean="0"/>
              <a:t>Nyiroködéma</a:t>
            </a:r>
            <a:r>
              <a:rPr lang="hu-HU" sz="4500" dirty="0" smtClean="0"/>
              <a:t> kezelése</a:t>
            </a:r>
            <a:endParaRPr lang="hu-HU" sz="45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hu-HU" dirty="0" err="1" smtClean="0">
                <a:solidFill>
                  <a:srgbClr val="002060"/>
                </a:solidFill>
              </a:rPr>
              <a:t>Nyiroködéma</a:t>
            </a:r>
            <a:r>
              <a:rPr lang="hu-HU" dirty="0" smtClean="0">
                <a:solidFill>
                  <a:srgbClr val="002060"/>
                </a:solidFill>
              </a:rPr>
              <a:t> mint betegség, nem gyógyítható, kezelésekkel a beteg életkörülményei javíthatóak.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Kezelése: kézi nyirokmasszázs, fáslizás, kompressziós harisnya viselése, gépi nyirokmasszázs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TB által nyújtott kezelés: egy évben 2x 10 napos kórházi, gépi kompressziós kezelés</a:t>
            </a:r>
          </a:p>
          <a:p>
            <a:pPr marL="4216400" indent="0">
              <a:buNone/>
              <a:defRPr/>
            </a:pPr>
            <a:r>
              <a:rPr lang="hu-HU" sz="2800" b="1" dirty="0" smtClean="0">
                <a:solidFill>
                  <a:srgbClr val="002060"/>
                </a:solidFill>
              </a:rPr>
              <a:t>A berendezést betegség esetén csak orvosi ajánlásra és orvosi felügyelet mellett szabad használni</a:t>
            </a:r>
            <a:endParaRPr lang="hu-HU" dirty="0"/>
          </a:p>
        </p:txBody>
      </p:sp>
      <p:pic>
        <p:nvPicPr>
          <p:cNvPr id="7" name="Kép 3" descr="KezelésiKép2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05064"/>
            <a:ext cx="439248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dirty="0" smtClean="0"/>
              <a:t>Hullámmasszázs alkalmazási területei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Prevenció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Általános keringés javítás (érrendszeri problémák)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Mozgásszervi rehabilitáció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Műtétek, balesetek utáni terápiás kezelés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Cukorbetegség</a:t>
            </a:r>
          </a:p>
          <a:p>
            <a:r>
              <a:rPr lang="hu-HU" dirty="0" err="1" smtClean="0">
                <a:solidFill>
                  <a:srgbClr val="002060"/>
                </a:solidFill>
              </a:rPr>
              <a:t>Lymphoedema</a:t>
            </a:r>
            <a:r>
              <a:rPr lang="hu-HU" dirty="0" smtClean="0">
                <a:solidFill>
                  <a:srgbClr val="002060"/>
                </a:solidFill>
              </a:rPr>
              <a:t> kezelése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Mélyvénás trombózis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Visszér tágulat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Görcs hajlam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Méregtelenítés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Nehéz lábak kezelése</a:t>
            </a:r>
          </a:p>
          <a:p>
            <a:r>
              <a:rPr lang="hu-HU" dirty="0" err="1" smtClean="0">
                <a:solidFill>
                  <a:srgbClr val="002060"/>
                </a:solidFill>
              </a:rPr>
              <a:t>Cellulit</a:t>
            </a:r>
            <a:r>
              <a:rPr lang="hu-HU" dirty="0" smtClean="0">
                <a:solidFill>
                  <a:srgbClr val="002060"/>
                </a:solidFill>
              </a:rPr>
              <a:t> állapotok javítása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Karcsúsítás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Arckezeléseket kiegészítő többletszolgáltatás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640</Words>
  <Application>Microsoft Office PowerPoint</Application>
  <PresentationFormat>Diavetítés a képernyőre (4:3 oldalarány)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Loggia</vt:lpstr>
      <vt:lpstr>Egészségmegőrzés a hullámmasszázzsal</vt:lpstr>
      <vt:lpstr>Center Kft.</vt:lpstr>
      <vt:lpstr>Középpontban az egészség</vt:lpstr>
      <vt:lpstr>Hullámmasszázs és az egészség</vt:lpstr>
      <vt:lpstr>Keringésünk I.</vt:lpstr>
      <vt:lpstr>Keringésünk II.</vt:lpstr>
      <vt:lpstr>Keringésünk III.</vt:lpstr>
      <vt:lpstr>Nyiroködéma kezelése</vt:lpstr>
      <vt:lpstr>Hullámmasszázs alkalmazási területei</vt:lpstr>
      <vt:lpstr>Programok</vt:lpstr>
      <vt:lpstr>Kontraindikációk</vt:lpstr>
      <vt:lpstr>Relatív kontraindikációk</vt:lpstr>
      <vt:lpstr>Referenciák</vt:lpstr>
      <vt:lpstr>Hogyan használjuk!</vt:lpstr>
      <vt:lpstr>Hogyan használjuk!</vt:lpstr>
      <vt:lpstr>Kezelés utáni tapasztalat</vt:lpstr>
      <vt:lpstr>Egészségükre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Egészségmegőrzés a hullámmasszázzsal</dc:title>
  <dc:creator>bedina</dc:creator>
  <cp:lastModifiedBy>bedina</cp:lastModifiedBy>
  <cp:revision>24</cp:revision>
  <dcterms:created xsi:type="dcterms:W3CDTF">2013-02-13T11:08:33Z</dcterms:created>
  <dcterms:modified xsi:type="dcterms:W3CDTF">2013-03-18T10:04:47Z</dcterms:modified>
</cp:coreProperties>
</file>